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80" r:id="rId3"/>
    <p:sldId id="292" r:id="rId4"/>
    <p:sldId id="277" r:id="rId5"/>
    <p:sldId id="294" r:id="rId6"/>
    <p:sldId id="295" r:id="rId7"/>
    <p:sldId id="283" r:id="rId8"/>
    <p:sldId id="284" r:id="rId9"/>
    <p:sldId id="285" r:id="rId10"/>
    <p:sldId id="286" r:id="rId11"/>
    <p:sldId id="287" r:id="rId12"/>
    <p:sldId id="291" r:id="rId13"/>
    <p:sldId id="290" r:id="rId14"/>
    <p:sldId id="289" r:id="rId15"/>
    <p:sldId id="28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8524C-FE47-442F-A7E9-85DFFD6F3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39F4F-2790-45FE-82E3-3996A618D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BFA04-DB0D-4AD2-8615-50020A8F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3CFA9-5DF7-4030-B815-56066391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BDCAA-F635-4F32-AD3B-1043DF27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5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A33A-8258-4DFF-8E70-BBDD17AB6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43EF-ADF0-488E-950D-A206016CB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535B-7400-470E-891D-968877D0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906D-5763-4299-874C-5128AFB7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3958-7BF2-41C0-91CD-7E9F38C9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2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C599-A750-4E20-BC8B-797DE544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20999-CF80-4FFF-8CAD-A6EF27EE6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8A8DC-98AB-4AF6-BD62-64C9B949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748A1-EEF9-4450-BA2C-64C40C86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A50BC-3FEC-4BB1-9C6D-295D0472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13FF-F8DD-41B4-AAB7-65AED468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15CF-E544-4738-A21A-85229AA87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77F29-BA9F-4127-9428-29312CF89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A6AB4-592F-4266-97CF-CA14BF2F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4F486-EEFB-490B-B920-F98015EE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EC7E8-6AA1-4A52-9F2B-162D19C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5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1EC3-DEA8-4C2C-A8BF-E4FDA45A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19F7D-C299-4125-BE9B-AAF230E10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A1CB4-EB5D-4BE7-A8C9-F31EA7348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81E858-EA11-4F73-867D-7D38DD735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0E6A8-923E-4B69-848E-BBB85F6DD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18539D-6F71-413F-B9BD-AB26AB792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F2A4D-DCD3-4C7A-B250-4F024DC0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208FF-F7A5-480B-AC27-04961EFE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0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736D-244B-44CF-B696-B2D96C3D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966E0-F935-410C-9599-6C286B9D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0D704-80AB-48C2-8FC2-A0AF70CA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02E40-3000-44DE-B9A3-D8892AA19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1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45316-B371-4745-82D1-18431066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BC491-AA1B-4FCA-B2FC-59DADFF5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332F0-93B8-403B-BA5B-539E2A91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5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F086-95FA-4AC2-A384-BAA50BCD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E96EC-A092-41D0-8562-9F2183A4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CD1B-2E9C-4D5D-ADEA-B197FB3C5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874C4-2EDD-4850-8611-9FBD9CC8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1FAA7-ED43-4342-9F70-F50EA1A7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84445-3D96-4682-BFB7-1280DD43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8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1800-79F3-4819-88B2-1CED20FD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0F669-BCC4-4E9F-BAF4-4BA089F9B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A0B19-047B-4005-9913-418FE271E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C94CF-43EC-4D12-9169-3FF182EF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7383D-CB45-4238-B36F-0B956FD5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7695A-D3CD-4D09-862D-D06EC2DA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3304-42B1-4571-B238-77D27CAC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EB83B-3B53-4345-8180-32DFA9C87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2FD3-0DC7-4476-9023-15BBA994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2A7D7-1643-488C-8ADA-16EBBD5B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7E2D9-D8A1-4D24-AC23-F86F8D89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6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89F93-13FE-4C7A-A87D-F9B2F22DA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B3A1-1252-42CC-943C-1CD79712F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26233-ED11-4567-9D7B-AEAFE789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5BC14-707B-41C2-B7B6-C65C3771C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41944-474E-427C-92FE-39843D03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70A66-06CB-4386-BBCD-4C89825C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1B9A5-2EEB-4E70-BD74-B37578FE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DB6F-9443-4F5A-AF0C-FA53C2475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54CE-E91C-45C5-8335-32612C2DA56F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063E5-99E4-42A1-8741-7EE8AB01D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9CF5E-679C-4F69-A3F2-20F1B83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1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0E25-214A-41C9-A560-77A78975C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02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Project : Renovation of Male Washroom </a:t>
            </a:r>
            <a:r>
              <a:rPr lang="en-US" sz="2800" dirty="0"/>
              <a:t>(near the DOII)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22AA4-71A6-CC34-6F27-056A187DCBC1}"/>
              </a:ext>
            </a:extLst>
          </p:cNvPr>
          <p:cNvSpPr txBox="1"/>
          <p:nvPr/>
        </p:nvSpPr>
        <p:spPr>
          <a:xfrm>
            <a:off x="6096001" y="3429000"/>
            <a:ext cx="588546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Project Type: Faculty Facelift Projects</a:t>
            </a:r>
          </a:p>
          <a:p>
            <a:pPr>
              <a:lnSpc>
                <a:spcPct val="150000"/>
              </a:lnSpc>
            </a:pPr>
            <a:r>
              <a:rPr lang="en-US" dirty="0"/>
              <a:t>Project Number: 35</a:t>
            </a:r>
          </a:p>
          <a:p>
            <a:pPr>
              <a:lnSpc>
                <a:spcPct val="150000"/>
              </a:lnSpc>
            </a:pPr>
            <a:r>
              <a:rPr lang="en-US" dirty="0"/>
              <a:t>Committed Donors : E/76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Batch</a:t>
            </a:r>
          </a:p>
        </p:txBody>
      </p:sp>
    </p:spTree>
    <p:extLst>
      <p:ext uri="{BB962C8B-B14F-4D97-AF65-F5344CB8AC3E}">
        <p14:creationId xmlns:p14="http://schemas.microsoft.com/office/powerpoint/2010/main" val="365670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0D7E-865F-409F-AD40-571CB160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F4E39C-ABDE-48B6-91F6-7A6224387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09" y="1891552"/>
            <a:ext cx="3034325" cy="40457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C17352-9D3F-42BE-9598-BDE53A24C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98" y="2423442"/>
            <a:ext cx="3952461" cy="2964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C6F13D-E812-44E0-8A68-BAD13A8AF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44" y="1891551"/>
            <a:ext cx="3034325" cy="404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9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ACE7F-8B4F-4429-9E12-7043EBC5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Proposed Renovations for the Washroom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42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AFC9973-B42E-4EED-B716-A27981E3E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277100"/>
              </p:ext>
            </p:extLst>
          </p:nvPr>
        </p:nvGraphicFramePr>
        <p:xfrm>
          <a:off x="1016888" y="1467037"/>
          <a:ext cx="9704900" cy="5025839"/>
        </p:xfrm>
        <a:graphic>
          <a:graphicData uri="http://schemas.openxmlformats.org/drawingml/2006/table">
            <a:tbl>
              <a:tblPr/>
              <a:tblGrid>
                <a:gridCol w="786884">
                  <a:extLst>
                    <a:ext uri="{9D8B030D-6E8A-4147-A177-3AD203B41FA5}">
                      <a16:colId xmlns:a16="http://schemas.microsoft.com/office/drawing/2014/main" val="454587397"/>
                    </a:ext>
                  </a:extLst>
                </a:gridCol>
                <a:gridCol w="5018369">
                  <a:extLst>
                    <a:ext uri="{9D8B030D-6E8A-4147-A177-3AD203B41FA5}">
                      <a16:colId xmlns:a16="http://schemas.microsoft.com/office/drawing/2014/main" val="3327603695"/>
                    </a:ext>
                  </a:extLst>
                </a:gridCol>
                <a:gridCol w="627530">
                  <a:extLst>
                    <a:ext uri="{9D8B030D-6E8A-4147-A177-3AD203B41FA5}">
                      <a16:colId xmlns:a16="http://schemas.microsoft.com/office/drawing/2014/main" val="3428855652"/>
                    </a:ext>
                  </a:extLst>
                </a:gridCol>
                <a:gridCol w="869576">
                  <a:extLst>
                    <a:ext uri="{9D8B030D-6E8A-4147-A177-3AD203B41FA5}">
                      <a16:colId xmlns:a16="http://schemas.microsoft.com/office/drawing/2014/main" val="233224450"/>
                    </a:ext>
                  </a:extLst>
                </a:gridCol>
                <a:gridCol w="1013012">
                  <a:extLst>
                    <a:ext uri="{9D8B030D-6E8A-4147-A177-3AD203B41FA5}">
                      <a16:colId xmlns:a16="http://schemas.microsoft.com/office/drawing/2014/main" val="3881542435"/>
                    </a:ext>
                  </a:extLst>
                </a:gridCol>
                <a:gridCol w="1389529">
                  <a:extLst>
                    <a:ext uri="{9D8B030D-6E8A-4147-A177-3AD203B41FA5}">
                      <a16:colId xmlns:a16="http://schemas.microsoft.com/office/drawing/2014/main" val="30791151"/>
                    </a:ext>
                  </a:extLst>
                </a:gridCol>
              </a:tblGrid>
              <a:tr h="3528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Serial No.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 Item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Unit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Rate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Amount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180959"/>
                  </a:ext>
                </a:extLst>
              </a:tr>
              <a:tr h="321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Pedestal Wash basin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32,500.00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32,500.00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766879"/>
                  </a:ext>
                </a:extLst>
              </a:tr>
              <a:tr h="2979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Squatting Pan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50,000.00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717044"/>
                  </a:ext>
                </a:extLst>
              </a:tr>
              <a:tr h="321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Flushing tank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30,000.00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87482"/>
                  </a:ext>
                </a:extLst>
              </a:tr>
              <a:tr h="321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the door for disable toilet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455793"/>
                  </a:ext>
                </a:extLst>
              </a:tr>
              <a:tr h="321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SD90943L Cold Water Tap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75,000.00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704435"/>
                  </a:ext>
                </a:extLst>
              </a:tr>
              <a:tr h="2979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A603 Angle valves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2,500.00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312355"/>
                  </a:ext>
                </a:extLst>
              </a:tr>
              <a:tr h="3136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SD9A126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Rocell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Wall Mounted Tap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54,000.00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374939"/>
                  </a:ext>
                </a:extLst>
              </a:tr>
              <a:tr h="282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shower set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18,000.00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18,000.00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598685"/>
                  </a:ext>
                </a:extLst>
              </a:tr>
              <a:tr h="423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300mm x 300 mm floor tiles  of approved color.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80,000.00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970823"/>
                  </a:ext>
                </a:extLst>
              </a:tr>
              <a:tr h="4312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* 300mm wall tiles of approved color.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425.00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85,000.00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034631"/>
                  </a:ext>
                </a:extLst>
              </a:tr>
              <a:tr h="360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500mm x 700mm Rectangular, beveled edge wall-mounted mirror - (Model FLM 5) 4mm Thickness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75,000.00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576058"/>
                  </a:ext>
                </a:extLst>
              </a:tr>
              <a:tr h="360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Framed mirror (1200mm * 600mm)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40,000.00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039241"/>
                  </a:ext>
                </a:extLst>
              </a:tr>
              <a:tr h="321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Pedal Dustbin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4,000.00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008274"/>
                  </a:ext>
                </a:extLst>
              </a:tr>
              <a:tr h="2979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Wooden Detergent Rack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10,000.00 </a:t>
                      </a:r>
                    </a:p>
                  </a:txBody>
                  <a:tcPr marL="6788" marR="6788" marT="67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637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31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 Cont..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7963AC-B2BD-48A9-96FE-86A10AF0C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76283"/>
              </p:ext>
            </p:extLst>
          </p:nvPr>
        </p:nvGraphicFramePr>
        <p:xfrm>
          <a:off x="967444" y="1476001"/>
          <a:ext cx="9709521" cy="5184777"/>
        </p:xfrm>
        <a:graphic>
          <a:graphicData uri="http://schemas.openxmlformats.org/drawingml/2006/table">
            <a:tbl>
              <a:tblPr/>
              <a:tblGrid>
                <a:gridCol w="787258">
                  <a:extLst>
                    <a:ext uri="{9D8B030D-6E8A-4147-A177-3AD203B41FA5}">
                      <a16:colId xmlns:a16="http://schemas.microsoft.com/office/drawing/2014/main" val="309264729"/>
                    </a:ext>
                  </a:extLst>
                </a:gridCol>
                <a:gridCol w="5309486">
                  <a:extLst>
                    <a:ext uri="{9D8B030D-6E8A-4147-A177-3AD203B41FA5}">
                      <a16:colId xmlns:a16="http://schemas.microsoft.com/office/drawing/2014/main" val="1705970924"/>
                    </a:ext>
                  </a:extLst>
                </a:gridCol>
                <a:gridCol w="717177">
                  <a:extLst>
                    <a:ext uri="{9D8B030D-6E8A-4147-A177-3AD203B41FA5}">
                      <a16:colId xmlns:a16="http://schemas.microsoft.com/office/drawing/2014/main" val="416049177"/>
                    </a:ext>
                  </a:extLst>
                </a:gridCol>
                <a:gridCol w="636494">
                  <a:extLst>
                    <a:ext uri="{9D8B030D-6E8A-4147-A177-3AD203B41FA5}">
                      <a16:colId xmlns:a16="http://schemas.microsoft.com/office/drawing/2014/main" val="1710380760"/>
                    </a:ext>
                  </a:extLst>
                </a:gridCol>
                <a:gridCol w="977153">
                  <a:extLst>
                    <a:ext uri="{9D8B030D-6E8A-4147-A177-3AD203B41FA5}">
                      <a16:colId xmlns:a16="http://schemas.microsoft.com/office/drawing/2014/main" val="2676929562"/>
                    </a:ext>
                  </a:extLst>
                </a:gridCol>
                <a:gridCol w="1281953">
                  <a:extLst>
                    <a:ext uri="{9D8B030D-6E8A-4147-A177-3AD203B41FA5}">
                      <a16:colId xmlns:a16="http://schemas.microsoft.com/office/drawing/2014/main" val="1018407368"/>
                    </a:ext>
                  </a:extLst>
                </a:gridCol>
              </a:tblGrid>
              <a:tr h="4244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5W LED Bulb/ 2ft fluorescent lamps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12,000.00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951693"/>
                  </a:ext>
                </a:extLst>
              </a:tr>
              <a:tr h="3032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Bag Racks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7,500.00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15,000.00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380296"/>
                  </a:ext>
                </a:extLst>
              </a:tr>
              <a:tr h="3865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IDC-A0222 Soap Wire Basket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75,000.00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699158"/>
                  </a:ext>
                </a:extLst>
              </a:tr>
              <a:tr h="363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 IDC-A0308 Paper Holder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40,000.00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7026631"/>
                  </a:ext>
                </a:extLst>
              </a:tr>
              <a:tr h="318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SCL 01 Chrome Metal Flex Bidet Spray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50,000.00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611922"/>
                  </a:ext>
                </a:extLst>
              </a:tr>
              <a:tr h="318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sensor taps for the urinals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40,000.00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360,000.00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522364"/>
                  </a:ext>
                </a:extLst>
              </a:tr>
              <a:tr h="379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Bag Hanger inside wash room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9,000.00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285542"/>
                  </a:ext>
                </a:extLst>
              </a:tr>
              <a:tr h="3259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of uPVC pipes and specials valves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50,000.00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302080"/>
                  </a:ext>
                </a:extLst>
              </a:tr>
              <a:tr h="310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Installation cost of additional uPVC Pipes, Specials and Valves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216614"/>
                  </a:ext>
                </a:extLst>
              </a:tr>
              <a:tr h="3486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Allow for removal of sanitary fittings and tiles etc.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81569"/>
                  </a:ext>
                </a:extLst>
              </a:tr>
              <a:tr h="3941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Internal painting of the washroom block 2 (near DO2)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 ft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1120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98.00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109,760.00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303919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 main door  lock plus painting the door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15,000.00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173209"/>
                  </a:ext>
                </a:extLst>
              </a:tr>
              <a:tr h="310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Allow for valance board, uPVC gutter and down pipes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42,000.00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12216"/>
                  </a:ext>
                </a:extLst>
              </a:tr>
              <a:tr h="310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Allow for removal of sanitary fittings and tiles etc.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Item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60,000.00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3392"/>
                  </a:ext>
                </a:extLst>
              </a:tr>
              <a:tr h="3486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62" marR="6362" marT="6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Total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62" marR="6362" marT="6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62" marR="6362" marT="6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1,421,260.00 </a:t>
                      </a:r>
                    </a:p>
                  </a:txBody>
                  <a:tcPr marL="6362" marR="6362" marT="6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85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57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280D-4EA9-407F-BD45-D8A1633A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Additional Items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E49ABF-EB5E-44D8-9152-7B1BF18AA2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586834"/>
              </p:ext>
            </p:extLst>
          </p:nvPr>
        </p:nvGraphicFramePr>
        <p:xfrm>
          <a:off x="993962" y="1942324"/>
          <a:ext cx="8329332" cy="3201908"/>
        </p:xfrm>
        <a:graphic>
          <a:graphicData uri="http://schemas.openxmlformats.org/drawingml/2006/table">
            <a:tbl>
              <a:tblPr/>
              <a:tblGrid>
                <a:gridCol w="4380228">
                  <a:extLst>
                    <a:ext uri="{9D8B030D-6E8A-4147-A177-3AD203B41FA5}">
                      <a16:colId xmlns:a16="http://schemas.microsoft.com/office/drawing/2014/main" val="2557451863"/>
                    </a:ext>
                  </a:extLst>
                </a:gridCol>
                <a:gridCol w="1293375">
                  <a:extLst>
                    <a:ext uri="{9D8B030D-6E8A-4147-A177-3AD203B41FA5}">
                      <a16:colId xmlns:a16="http://schemas.microsoft.com/office/drawing/2014/main" val="3976792356"/>
                    </a:ext>
                  </a:extLst>
                </a:gridCol>
                <a:gridCol w="1396844">
                  <a:extLst>
                    <a:ext uri="{9D8B030D-6E8A-4147-A177-3AD203B41FA5}">
                      <a16:colId xmlns:a16="http://schemas.microsoft.com/office/drawing/2014/main" val="4033590550"/>
                    </a:ext>
                  </a:extLst>
                </a:gridCol>
                <a:gridCol w="1258885">
                  <a:extLst>
                    <a:ext uri="{9D8B030D-6E8A-4147-A177-3AD203B41FA5}">
                      <a16:colId xmlns:a16="http://schemas.microsoft.com/office/drawing/2014/main" val="570629651"/>
                    </a:ext>
                  </a:extLst>
                </a:gridCol>
              </a:tblGrid>
              <a:tr h="458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 Item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Cost per one (Rs.)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Cost (Rs.)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68176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Cleaning the tiles with top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quaity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cleaners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Allow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50,000.00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2358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</a:rPr>
                        <a:t>Hand Dryer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30,000.00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240,000.00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4185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</a:rPr>
                        <a:t>Handwash Dispenser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5,000.00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40,000.00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4444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</a:rPr>
                        <a:t>Paper Towel Dispenser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6,000.00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48,000.00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0040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</a:rPr>
                        <a:t>Indoor Plants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7,500.00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385,500.00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630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646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E141-84CA-455A-933E-2DAD2BBB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C309C-2C4D-4C39-85CB-89165DC7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497" y="1690688"/>
            <a:ext cx="3432362" cy="4576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4481EB-4043-4F57-850B-55E8BCCD5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870" y="2229969"/>
            <a:ext cx="4796118" cy="35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1945DD-9B40-4F9E-94E3-AD09E9C1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17" y="2176181"/>
            <a:ext cx="4796118" cy="35970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7FBDB7-2BEF-4667-9939-99103A2AA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753" y="2176181"/>
            <a:ext cx="4796118" cy="35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7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4CC8B-0B78-41B8-B2AD-E02A015BA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1690687"/>
            <a:ext cx="3468220" cy="4624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C6E93-AD7A-4386-8014-169A3C974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420" y="1690688"/>
            <a:ext cx="3468219" cy="46242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BBF9F0-6830-4F08-8FA1-08C487B0F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88" y="1690687"/>
            <a:ext cx="3468219" cy="46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28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79485-BF94-49A7-9481-C2BDF8931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5" y="1870168"/>
            <a:ext cx="5491007" cy="4118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1F647F-69EB-467C-9BF9-E2D3C63CA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67" y="1690688"/>
            <a:ext cx="3504079" cy="467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14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F668AE-8196-442B-92BC-541B281E8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6" y="1690688"/>
            <a:ext cx="3459255" cy="4612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7797A8-65A9-40A6-80FA-D51F18FF2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72" y="1690688"/>
            <a:ext cx="3459255" cy="4612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6DA8CB-F81C-4564-9D1A-2E0DCBD50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838" y="1690688"/>
            <a:ext cx="3459254" cy="461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01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231"/>
            <a:ext cx="10515600" cy="1325563"/>
          </a:xfrm>
        </p:spPr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2E563-CD25-4FCF-9479-D6930BA7F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5" y="1663794"/>
            <a:ext cx="3418284" cy="4557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EB684F-FEA2-4A99-A550-30B32ADA3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76" y="1663794"/>
            <a:ext cx="3418284" cy="45577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01A29-31AD-4FC5-AD8A-B3188752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01" y="1663794"/>
            <a:ext cx="3418284" cy="455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02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EED15-1556-4B49-8B39-C0FC8BE7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002" y="1851212"/>
            <a:ext cx="3369609" cy="4492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6325D-B2DD-4A38-BB7C-69DDF3AC7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47" y="2134346"/>
            <a:ext cx="5235391" cy="39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5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77E10-FEB7-4125-B3BE-5DDAF24C3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8" y="1835523"/>
            <a:ext cx="5414682" cy="4061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7DE27F-F633-4FCF-B398-AFB33CED6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30" y="1835523"/>
            <a:ext cx="5414682" cy="40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4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B140D-F760-4C4D-829D-B90347D28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94" y="1690688"/>
            <a:ext cx="6257365" cy="46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1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645</Words>
  <Application>Microsoft Office PowerPoint</Application>
  <PresentationFormat>Widescreen</PresentationFormat>
  <Paragraphs>226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Project : Renovation of Male Washroom (near the DOII)</vt:lpstr>
      <vt:lpstr>Proposed Location</vt:lpstr>
      <vt:lpstr>Proposed Renovations for the Washroom</vt:lpstr>
      <vt:lpstr>Estimated Budget</vt:lpstr>
      <vt:lpstr>Estimated Budget Cont..</vt:lpstr>
      <vt:lpstr>Suggested Additional Items</vt:lpstr>
      <vt:lpstr>Current situation of the Washroom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Jubilee Facelift and Learning Process Improvement Projects Faculty of Engineering University of Peradeniya</dc:title>
  <dc:creator>ASUS</dc:creator>
  <cp:lastModifiedBy>ASUS</cp:lastModifiedBy>
  <cp:revision>34</cp:revision>
  <dcterms:created xsi:type="dcterms:W3CDTF">2024-09-03T08:24:47Z</dcterms:created>
  <dcterms:modified xsi:type="dcterms:W3CDTF">2024-10-07T10:25:59Z</dcterms:modified>
</cp:coreProperties>
</file>