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80" r:id="rId3"/>
    <p:sldId id="292" r:id="rId4"/>
    <p:sldId id="277" r:id="rId5"/>
    <p:sldId id="294" r:id="rId6"/>
    <p:sldId id="283" r:id="rId7"/>
    <p:sldId id="28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5196" autoAdjust="0"/>
  </p:normalViewPr>
  <p:slideViewPr>
    <p:cSldViewPr snapToGrid="0">
      <p:cViewPr varScale="1">
        <p:scale>
          <a:sx n="85" d="100"/>
          <a:sy n="85" d="100"/>
        </p:scale>
        <p:origin x="45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8524C-FE47-442F-A7E9-85DFFD6F3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39F4F-2790-45FE-82E3-3996A618D7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BFA04-DB0D-4AD2-8615-50020A8F3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3CFA9-5DF7-4030-B815-56066391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BDCAA-F635-4F32-AD3B-1043DF278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52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1A33A-8258-4DFF-8E70-BBDD17AB6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043EF-ADF0-488E-950D-A206016CB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1535B-7400-470E-891D-968877D0E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B906D-5763-4299-874C-5128AFB73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93958-7BF2-41C0-91CD-7E9F38C92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828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CC599-A750-4E20-BC8B-797DE5449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20999-CF80-4FFF-8CAD-A6EF27EE6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8A8DC-98AB-4AF6-BD62-64C9B9492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748A1-EEF9-4450-BA2C-64C40C862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A50BC-3FEC-4BB1-9C6D-295D0472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73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C13FF-F8DD-41B4-AAB7-65AED4684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415CF-E544-4738-A21A-85229AA879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F77F29-BA9F-4127-9428-29312CF89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2A6AB4-592F-4266-97CF-CA14BF2F1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84F486-EEFB-490B-B920-F98015EEC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EC7E8-6AA1-4A52-9F2B-162D19C3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5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01EC3-DEA8-4C2C-A8BF-E4FDA45A3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19F7D-C299-4125-BE9B-AAF230E10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7A1CB4-EB5D-4BE7-A8C9-F31EA7348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81E858-EA11-4F73-867D-7D38DD7359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B0E6A8-923E-4B69-848E-BBB85F6DD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18539D-6F71-413F-B9BD-AB26AB792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8F2A4D-DCD3-4C7A-B250-4F024DC03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1208FF-F7A5-480B-AC27-04961EFE9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01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B736D-244B-44CF-B696-B2D96C3DC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4966E0-F935-410C-9599-6C286B9D5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0D704-80AB-48C2-8FC2-A0AF70CA0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902E40-3000-44DE-B9A3-D8892AA19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1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445316-B371-4745-82D1-18431066A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3BC491-AA1B-4FCA-B2FC-59DADFF59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332F0-93B8-403B-BA5B-539E2A91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54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0F086-95FA-4AC2-A384-BAA50BCD1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E96EC-A092-41D0-8562-9F2183A41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6CD1B-2E9C-4D5D-ADEA-B197FB3C5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874C4-2EDD-4850-8611-9FBD9CC8E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1FAA7-ED43-4342-9F70-F50EA1A7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84445-3D96-4682-BFB7-1280DD43E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8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1800-79F3-4819-88B2-1CED20FDB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B0F669-BCC4-4E9F-BAF4-4BA089F9BD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A0B19-047B-4005-9913-418FE271E4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C94CF-43EC-4D12-9169-3FF182EF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7383D-CB45-4238-B36F-0B956FD5A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27695A-D3CD-4D09-862D-D06EC2DA9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96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D3304-42B1-4571-B238-77D27CACD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6EB83B-3B53-4345-8180-32DFA9C87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A2FD3-0DC7-4476-9023-15BBA9941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2A7D7-1643-488C-8ADA-16EBBD5B0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7E2D9-D8A1-4D24-AC23-F86F8D895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61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A89F93-13FE-4C7A-A87D-F9B2F22DA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4AB3A1-1252-42CC-943C-1CD79712F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26233-ED11-4567-9D7B-AEAFE7896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5BC14-707B-41C2-B7B6-C65C3771C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41944-474E-427C-92FE-39843D030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3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C70A66-06CB-4386-BBCD-4C89825C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1B9A5-2EEB-4E70-BD74-B37578FEE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3DB6F-9443-4F5A-AF0C-FA53C24750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063E5-99E4-42A1-8741-7EE8AB01D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9CF5E-679C-4F69-A3F2-20F1B83D1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1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C0E25-214A-41C9-A560-77A78975C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02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Project : Renovation of Male Washroom </a:t>
            </a:r>
            <a:r>
              <a:rPr lang="en-US" sz="2800" dirty="0"/>
              <a:t>(near the Lecture room 09)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C22AA4-71A6-CC34-6F27-056A187DCBC1}"/>
              </a:ext>
            </a:extLst>
          </p:cNvPr>
          <p:cNvSpPr txBox="1"/>
          <p:nvPr/>
        </p:nvSpPr>
        <p:spPr>
          <a:xfrm>
            <a:off x="6096001" y="3429000"/>
            <a:ext cx="5885468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Project Type: Faculty Facelift Projects</a:t>
            </a:r>
          </a:p>
          <a:p>
            <a:pPr>
              <a:lnSpc>
                <a:spcPct val="150000"/>
              </a:lnSpc>
            </a:pPr>
            <a:r>
              <a:rPr lang="en-US" dirty="0"/>
              <a:t>Project Number: 35</a:t>
            </a:r>
          </a:p>
          <a:p>
            <a:pPr>
              <a:lnSpc>
                <a:spcPct val="150000"/>
              </a:lnSpc>
            </a:pPr>
            <a:r>
              <a:rPr lang="en-US" dirty="0"/>
              <a:t>Committed Donors : E/76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Batch</a:t>
            </a:r>
          </a:p>
        </p:txBody>
      </p:sp>
    </p:spTree>
    <p:extLst>
      <p:ext uri="{BB962C8B-B14F-4D97-AF65-F5344CB8AC3E}">
        <p14:creationId xmlns:p14="http://schemas.microsoft.com/office/powerpoint/2010/main" val="365670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60D7E-865F-409F-AD40-571CB160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Location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EF265F-FD99-425A-86CC-9E97206EB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24" y="1593663"/>
            <a:ext cx="3674409" cy="48992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444923-2918-4C1B-872E-1538B32E9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258" y="2023781"/>
            <a:ext cx="5100918" cy="382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94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ACE7F-8B4F-4429-9E12-7043EBC5E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Proposed Renovations for the Washroom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9BBD03-9ADF-46CC-B2E8-9B86DAC35A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" t="1476" r="8088" b="1795"/>
          <a:stretch/>
        </p:blipFill>
        <p:spPr>
          <a:xfrm>
            <a:off x="838200" y="1571821"/>
            <a:ext cx="10094259" cy="492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942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6F02E-CC51-4164-9C0E-BB8C3885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Budget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70F77BE-947D-4D94-A44B-FD4C1A6C9A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404528"/>
              </p:ext>
            </p:extLst>
          </p:nvPr>
        </p:nvGraphicFramePr>
        <p:xfrm>
          <a:off x="1001777" y="1484966"/>
          <a:ext cx="8536671" cy="5090463"/>
        </p:xfrm>
        <a:graphic>
          <a:graphicData uri="http://schemas.openxmlformats.org/drawingml/2006/table">
            <a:tbl>
              <a:tblPr/>
              <a:tblGrid>
                <a:gridCol w="678411">
                  <a:extLst>
                    <a:ext uri="{9D8B030D-6E8A-4147-A177-3AD203B41FA5}">
                      <a16:colId xmlns:a16="http://schemas.microsoft.com/office/drawing/2014/main" val="1475016801"/>
                    </a:ext>
                  </a:extLst>
                </a:gridCol>
                <a:gridCol w="4397883">
                  <a:extLst>
                    <a:ext uri="{9D8B030D-6E8A-4147-A177-3AD203B41FA5}">
                      <a16:colId xmlns:a16="http://schemas.microsoft.com/office/drawing/2014/main" val="1974120274"/>
                    </a:ext>
                  </a:extLst>
                </a:gridCol>
                <a:gridCol w="582705">
                  <a:extLst>
                    <a:ext uri="{9D8B030D-6E8A-4147-A177-3AD203B41FA5}">
                      <a16:colId xmlns:a16="http://schemas.microsoft.com/office/drawing/2014/main" val="4116073536"/>
                    </a:ext>
                  </a:extLst>
                </a:gridCol>
                <a:gridCol w="814172">
                  <a:extLst>
                    <a:ext uri="{9D8B030D-6E8A-4147-A177-3AD203B41FA5}">
                      <a16:colId xmlns:a16="http://schemas.microsoft.com/office/drawing/2014/main" val="3432881207"/>
                    </a:ext>
                  </a:extLst>
                </a:gridCol>
                <a:gridCol w="1031750">
                  <a:extLst>
                    <a:ext uri="{9D8B030D-6E8A-4147-A177-3AD203B41FA5}">
                      <a16:colId xmlns:a16="http://schemas.microsoft.com/office/drawing/2014/main" val="1057912598"/>
                    </a:ext>
                  </a:extLst>
                </a:gridCol>
                <a:gridCol w="1031750">
                  <a:extLst>
                    <a:ext uri="{9D8B030D-6E8A-4147-A177-3AD203B41FA5}">
                      <a16:colId xmlns:a16="http://schemas.microsoft.com/office/drawing/2014/main" val="4168810121"/>
                    </a:ext>
                  </a:extLst>
                </a:gridCol>
              </a:tblGrid>
              <a:tr h="372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Serial No.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Required Item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Unit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Quantity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Rate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Amount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303964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EFI Pedestal Wash basin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32,500.00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97,500.00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9595558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EFI Water Closet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50,000.00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100,000.00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00978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Urinals with sensor taps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75,000.00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300,000.00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03015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SD90943L Cold Water Tap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15,000.00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45,000.00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700399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A603 Angle valves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2,500.00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20,000.00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01534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SD9A126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Rocell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Wall Mounted Tap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9,000.00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27,000.00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9475678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 300mm x 300 mm floor tiles  of approved color.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SQ Ft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400.00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80,000.00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12527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 600mm * 300mm wall tiles of approved color.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SQ Ft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425.00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85,000.00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07912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500mm x 700mm Rectangular, beveled edge wall-mounted mirror - (Model FLM 5) 4mm Thickness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15,000.00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45,000.00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53278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Framed mirror (1200mm * 600mm)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20,000.00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20,000.00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167752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Pedal Dustbin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12615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Wooden Detergent Rack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5,000.00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10,000.00 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749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231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6F02E-CC51-4164-9C0E-BB8C3885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Budget Cont..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8075A8-D74E-491C-BF8F-EF9434FA6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261305"/>
              </p:ext>
            </p:extLst>
          </p:nvPr>
        </p:nvGraphicFramePr>
        <p:xfrm>
          <a:off x="996576" y="1604804"/>
          <a:ext cx="9214224" cy="5029079"/>
        </p:xfrm>
        <a:graphic>
          <a:graphicData uri="http://schemas.openxmlformats.org/drawingml/2006/table">
            <a:tbl>
              <a:tblPr/>
              <a:tblGrid>
                <a:gridCol w="732257">
                  <a:extLst>
                    <a:ext uri="{9D8B030D-6E8A-4147-A177-3AD203B41FA5}">
                      <a16:colId xmlns:a16="http://schemas.microsoft.com/office/drawing/2014/main" val="4134961903"/>
                    </a:ext>
                  </a:extLst>
                </a:gridCol>
                <a:gridCol w="4447849">
                  <a:extLst>
                    <a:ext uri="{9D8B030D-6E8A-4147-A177-3AD203B41FA5}">
                      <a16:colId xmlns:a16="http://schemas.microsoft.com/office/drawing/2014/main" val="1783994922"/>
                    </a:ext>
                  </a:extLst>
                </a:gridCol>
                <a:gridCol w="770965">
                  <a:extLst>
                    <a:ext uri="{9D8B030D-6E8A-4147-A177-3AD203B41FA5}">
                      <a16:colId xmlns:a16="http://schemas.microsoft.com/office/drawing/2014/main" val="3960006765"/>
                    </a:ext>
                  </a:extLst>
                </a:gridCol>
                <a:gridCol w="1035873">
                  <a:extLst>
                    <a:ext uri="{9D8B030D-6E8A-4147-A177-3AD203B41FA5}">
                      <a16:colId xmlns:a16="http://schemas.microsoft.com/office/drawing/2014/main" val="2563683799"/>
                    </a:ext>
                  </a:extLst>
                </a:gridCol>
                <a:gridCol w="1113640">
                  <a:extLst>
                    <a:ext uri="{9D8B030D-6E8A-4147-A177-3AD203B41FA5}">
                      <a16:colId xmlns:a16="http://schemas.microsoft.com/office/drawing/2014/main" val="3438066841"/>
                    </a:ext>
                  </a:extLst>
                </a:gridCol>
                <a:gridCol w="1113640">
                  <a:extLst>
                    <a:ext uri="{9D8B030D-6E8A-4147-A177-3AD203B41FA5}">
                      <a16:colId xmlns:a16="http://schemas.microsoft.com/office/drawing/2014/main" val="2280183041"/>
                    </a:ext>
                  </a:extLst>
                </a:gridCol>
              </a:tblGrid>
              <a:tr h="4571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5W LED Bulb/ 2ft fluorescent lamps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9,000.00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8509344"/>
                  </a:ext>
                </a:extLst>
              </a:tr>
              <a:tr h="4571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Bag Racks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7,500.00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15,000.00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159499"/>
                  </a:ext>
                </a:extLst>
              </a:tr>
              <a:tr h="4571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IDC-A0222 Soap Wire Basket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15,000.00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30,000.00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370132"/>
                  </a:ext>
                </a:extLst>
              </a:tr>
              <a:tr h="4571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 IDC-A0308 Paper Holder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8,000.00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16,000.00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280452"/>
                  </a:ext>
                </a:extLst>
              </a:tr>
              <a:tr h="4571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SCL 01 Chrome Metal Flex Bidet Spray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20,000.00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196619"/>
                  </a:ext>
                </a:extLst>
              </a:tr>
              <a:tr h="4571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Bag Hanger inside wash room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9,000.00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996431"/>
                  </a:ext>
                </a:extLst>
              </a:tr>
              <a:tr h="4571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of uPVC pipes and specials valves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Ttem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75,000.00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653604"/>
                  </a:ext>
                </a:extLst>
              </a:tr>
              <a:tr h="4571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Installation cost of additional uPVC Pipes, Specials and Valves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Item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40,000.00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572255"/>
                  </a:ext>
                </a:extLst>
              </a:tr>
              <a:tr h="4571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Allow for removal of sanitary fittings and tiles etc.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Item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30,000.00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860800"/>
                  </a:ext>
                </a:extLst>
              </a:tr>
              <a:tr h="4571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Internal painting of the washroom block 2 (near DO2)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Sq ft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98.00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58,800.00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478653"/>
                  </a:ext>
                </a:extLst>
              </a:tr>
              <a:tr h="457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 Total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1,136,300.00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863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3573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FE141-84CA-455A-933E-2DAD2BBB4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AC14C3-1FA7-43B2-B6CE-E36E17882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32" y="1600573"/>
            <a:ext cx="3530974" cy="47079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68486D-2E41-442E-9B4D-0E325541F6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88" y="1786218"/>
            <a:ext cx="5782235" cy="433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2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820D23-8279-437A-9C2A-D0A952D59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3513045" cy="46840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0BDBA3-9BC9-4F91-B047-22B2ED639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154" y="1690688"/>
            <a:ext cx="3513045" cy="46840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E909FF-1D6B-4F3F-B182-BF808EE6C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108" y="1690688"/>
            <a:ext cx="3513045" cy="468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74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</TotalTime>
  <Words>446</Words>
  <Application>Microsoft Office PowerPoint</Application>
  <PresentationFormat>Widescreen</PresentationFormat>
  <Paragraphs>154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Project : Renovation of Male Washroom (near the Lecture room 09)</vt:lpstr>
      <vt:lpstr>Proposed Location</vt:lpstr>
      <vt:lpstr>Proposed Renovations for the Washroom</vt:lpstr>
      <vt:lpstr>Estimated Budget</vt:lpstr>
      <vt:lpstr>Estimated Budget Cont..</vt:lpstr>
      <vt:lpstr>Current situation of the Washroom</vt:lpstr>
      <vt:lpstr>Current situation of the Washroom Cont..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Jubilee Facelift and Learning Process Improvement Projects Faculty of Engineering University of Peradeniya</dc:title>
  <dc:creator>ASUS</dc:creator>
  <cp:lastModifiedBy>ASUS</cp:lastModifiedBy>
  <cp:revision>36</cp:revision>
  <dcterms:created xsi:type="dcterms:W3CDTF">2024-09-03T08:24:47Z</dcterms:created>
  <dcterms:modified xsi:type="dcterms:W3CDTF">2024-10-07T10:14:24Z</dcterms:modified>
</cp:coreProperties>
</file>