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80" r:id="rId3"/>
    <p:sldId id="292" r:id="rId4"/>
    <p:sldId id="276" r:id="rId5"/>
    <p:sldId id="293" r:id="rId6"/>
    <p:sldId id="277" r:id="rId7"/>
    <p:sldId id="294" r:id="rId8"/>
    <p:sldId id="283" r:id="rId9"/>
    <p:sldId id="284" r:id="rId10"/>
    <p:sldId id="285" r:id="rId11"/>
    <p:sldId id="286" r:id="rId12"/>
    <p:sldId id="287" r:id="rId13"/>
    <p:sldId id="291" r:id="rId14"/>
    <p:sldId id="290" r:id="rId15"/>
    <p:sldId id="289" r:id="rId16"/>
    <p:sldId id="28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5196" autoAdjust="0"/>
  </p:normalViewPr>
  <p:slideViewPr>
    <p:cSldViewPr snapToGrid="0">
      <p:cViewPr varScale="1">
        <p:scale>
          <a:sx n="85" d="100"/>
          <a:sy n="85" d="100"/>
        </p:scale>
        <p:origin x="45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8524C-FE47-442F-A7E9-85DFFD6F3B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39F4F-2790-45FE-82E3-3996A618D7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9BFA04-DB0D-4AD2-8615-50020A8F3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54CE-E91C-45C5-8335-32612C2DA56F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83CFA9-5DF7-4030-B815-560663917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1BDCAA-F635-4F32-AD3B-1043DF278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0B31-69E1-4641-9E79-0A4A9EF9A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952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1A33A-8258-4DFF-8E70-BBDD17AB6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043EF-ADF0-488E-950D-A206016CBB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1535B-7400-470E-891D-968877D0E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54CE-E91C-45C5-8335-32612C2DA56F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B906D-5763-4299-874C-5128AFB73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93958-7BF2-41C0-91CD-7E9F38C92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0B31-69E1-4641-9E79-0A4A9EF9A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828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CC599-A750-4E20-BC8B-797DE5449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20999-CF80-4FFF-8CAD-A6EF27EE6A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8A8DC-98AB-4AF6-BD62-64C9B9492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54CE-E91C-45C5-8335-32612C2DA56F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C748A1-EEF9-4450-BA2C-64C40C862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8A50BC-3FEC-4BB1-9C6D-295D0472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0B31-69E1-4641-9E79-0A4A9EF9A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573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C13FF-F8DD-41B4-AAB7-65AED4684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5415CF-E544-4738-A21A-85229AA879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F77F29-BA9F-4127-9428-29312CF89D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2A6AB4-592F-4266-97CF-CA14BF2F1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54CE-E91C-45C5-8335-32612C2DA56F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84F486-EEFB-490B-B920-F98015EEC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8EC7E8-6AA1-4A52-9F2B-162D19C3D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0B31-69E1-4641-9E79-0A4A9EF9A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154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01EC3-DEA8-4C2C-A8BF-E4FDA45A3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419F7D-C299-4125-BE9B-AAF230E10E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7A1CB4-EB5D-4BE7-A8C9-F31EA73484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81E858-EA11-4F73-867D-7D38DD7359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B0E6A8-923E-4B69-848E-BBB85F6DDD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18539D-6F71-413F-B9BD-AB26AB792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54CE-E91C-45C5-8335-32612C2DA56F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8F2A4D-DCD3-4C7A-B250-4F024DC03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E1208FF-F7A5-480B-AC27-04961EFE9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0B31-69E1-4641-9E79-0A4A9EF9A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601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B736D-244B-44CF-B696-B2D96C3DC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4966E0-F935-410C-9599-6C286B9D5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54CE-E91C-45C5-8335-32612C2DA56F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70D704-80AB-48C2-8FC2-A0AF70CA0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902E40-3000-44DE-B9A3-D8892AA19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0B31-69E1-4641-9E79-0A4A9EF9A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91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445316-B371-4745-82D1-18431066A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54CE-E91C-45C5-8335-32612C2DA56F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3BC491-AA1B-4FCA-B2FC-59DADFF59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5332F0-93B8-403B-BA5B-539E2A918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0B31-69E1-4641-9E79-0A4A9EF9A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654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0F086-95FA-4AC2-A384-BAA50BCD1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3E96EC-A092-41D0-8562-9F2183A416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96CD1B-2E9C-4D5D-ADEA-B197FB3C5D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4874C4-2EDD-4850-8611-9FBD9CC8E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54CE-E91C-45C5-8335-32612C2DA56F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01FAA7-ED43-4342-9F70-F50EA1A79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984445-3D96-4682-BFB7-1280DD43E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0B31-69E1-4641-9E79-0A4A9EF9A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183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A1800-79F3-4819-88B2-1CED20FDB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B0F669-BCC4-4E9F-BAF4-4BA089F9BD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4A0B19-047B-4005-9913-418FE271E4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FC94CF-43EC-4D12-9169-3FF182EF6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54CE-E91C-45C5-8335-32612C2DA56F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57383D-CB45-4238-B36F-0B956FD5A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27695A-D3CD-4D09-862D-D06EC2DA9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0B31-69E1-4641-9E79-0A4A9EF9A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896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D3304-42B1-4571-B238-77D27CACD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6EB83B-3B53-4345-8180-32DFA9C874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A2FD3-0DC7-4476-9023-15BBA9941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54CE-E91C-45C5-8335-32612C2DA56F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42A7D7-1643-488C-8ADA-16EBBD5B0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E7E2D9-D8A1-4D24-AC23-F86F8D895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0B31-69E1-4641-9E79-0A4A9EF9A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861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A89F93-13FE-4C7A-A87D-F9B2F22DA1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4AB3A1-1252-42CC-943C-1CD79712F8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026233-ED11-4567-9D7B-AEAFE7896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54CE-E91C-45C5-8335-32612C2DA56F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05BC14-707B-41C2-B7B6-C65C3771C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741944-474E-427C-92FE-39843D030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0B31-69E1-4641-9E79-0A4A9EF9A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936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C70A66-06CB-4386-BBCD-4C89825CD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81B9A5-2EEB-4E70-BD74-B37578FEE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73DB6F-9443-4F5A-AF0C-FA53C24750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1654CE-E91C-45C5-8335-32612C2DA56F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0063E5-99E4-42A1-8741-7EE8AB01D2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C9CF5E-679C-4F69-A3F2-20F1B83D17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F0B31-69E1-4641-9E79-0A4A9EF9A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514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C0E25-214A-41C9-A560-77A78975C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022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Project : Renovation of Male Washroom </a:t>
            </a:r>
            <a:r>
              <a:rPr lang="en-US" sz="2800" dirty="0"/>
              <a:t>(near the DOII)</a:t>
            </a:r>
            <a:endParaRPr lang="en-US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C22AA4-71A6-CC34-6F27-056A187DCBC1}"/>
              </a:ext>
            </a:extLst>
          </p:cNvPr>
          <p:cNvSpPr txBox="1"/>
          <p:nvPr/>
        </p:nvSpPr>
        <p:spPr>
          <a:xfrm>
            <a:off x="6096001" y="3429000"/>
            <a:ext cx="5885468" cy="1295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Project Type: Faculty Facelift Projects</a:t>
            </a:r>
          </a:p>
          <a:p>
            <a:pPr>
              <a:lnSpc>
                <a:spcPct val="150000"/>
              </a:lnSpc>
            </a:pPr>
            <a:r>
              <a:rPr lang="en-US" dirty="0"/>
              <a:t>Project Number: 35</a:t>
            </a:r>
          </a:p>
          <a:p>
            <a:pPr>
              <a:lnSpc>
                <a:spcPct val="150000"/>
              </a:lnSpc>
            </a:pPr>
            <a:r>
              <a:rPr lang="en-US" dirty="0"/>
              <a:t>Committed Donors : E/85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Batch</a:t>
            </a:r>
          </a:p>
        </p:txBody>
      </p:sp>
    </p:spTree>
    <p:extLst>
      <p:ext uri="{BB962C8B-B14F-4D97-AF65-F5344CB8AC3E}">
        <p14:creationId xmlns:p14="http://schemas.microsoft.com/office/powerpoint/2010/main" val="3656702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60D7E-865F-409F-AD40-571CB1603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Location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F4E39C-ABDE-48B6-91F6-7A62243870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09" y="1891552"/>
            <a:ext cx="3034325" cy="40457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9C17352-9D3F-42BE-9598-BDE53A24CC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498" y="2423442"/>
            <a:ext cx="3952461" cy="29643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8C6F13D-E812-44E0-8A68-BAD13A8AF9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2344" y="1891551"/>
            <a:ext cx="3034325" cy="4045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794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ACE7F-8B4F-4429-9E12-7043EBC5E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Proposed Renovations for the Washroom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942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1B042-B1DA-4A37-97D0-3A8F822D8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Bill of Materials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835E8C1-A73B-4924-88AE-243C7700C9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542902"/>
              </p:ext>
            </p:extLst>
          </p:nvPr>
        </p:nvGraphicFramePr>
        <p:xfrm>
          <a:off x="988358" y="1592075"/>
          <a:ext cx="6882653" cy="4802183"/>
        </p:xfrm>
        <a:graphic>
          <a:graphicData uri="http://schemas.openxmlformats.org/drawingml/2006/table">
            <a:tbl>
              <a:tblPr/>
              <a:tblGrid>
                <a:gridCol w="533163">
                  <a:extLst>
                    <a:ext uri="{9D8B030D-6E8A-4147-A177-3AD203B41FA5}">
                      <a16:colId xmlns:a16="http://schemas.microsoft.com/office/drawing/2014/main" val="2940895069"/>
                    </a:ext>
                  </a:extLst>
                </a:gridCol>
                <a:gridCol w="4814626">
                  <a:extLst>
                    <a:ext uri="{9D8B030D-6E8A-4147-A177-3AD203B41FA5}">
                      <a16:colId xmlns:a16="http://schemas.microsoft.com/office/drawing/2014/main" val="3039129190"/>
                    </a:ext>
                  </a:extLst>
                </a:gridCol>
                <a:gridCol w="743197">
                  <a:extLst>
                    <a:ext uri="{9D8B030D-6E8A-4147-A177-3AD203B41FA5}">
                      <a16:colId xmlns:a16="http://schemas.microsoft.com/office/drawing/2014/main" val="119430378"/>
                    </a:ext>
                  </a:extLst>
                </a:gridCol>
                <a:gridCol w="791667">
                  <a:extLst>
                    <a:ext uri="{9D8B030D-6E8A-4147-A177-3AD203B41FA5}">
                      <a16:colId xmlns:a16="http://schemas.microsoft.com/office/drawing/2014/main" val="2818170683"/>
                    </a:ext>
                  </a:extLst>
                </a:gridCol>
              </a:tblGrid>
              <a:tr h="50284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Serial No.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Required Item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Unit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Quantity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7678700"/>
                  </a:ext>
                </a:extLst>
              </a:tr>
              <a:tr h="4777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model EFI Pedestal Wash basin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1628719"/>
                  </a:ext>
                </a:extLst>
              </a:tr>
              <a:tr h="4777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model EFI Water Closet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500960"/>
                  </a:ext>
                </a:extLst>
              </a:tr>
              <a:tr h="4777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model N091215 Cold Water Tap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0152773"/>
                  </a:ext>
                </a:extLst>
              </a:tr>
              <a:tr h="4777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model A603 Angle valves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8887400"/>
                  </a:ext>
                </a:extLst>
              </a:tr>
              <a:tr h="4777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model SD9A126 Rocell Wall Mounted Tap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6094057"/>
                  </a:ext>
                </a:extLst>
              </a:tr>
              <a:tr h="4777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 600mm x 600 mm floor tiles of approved color.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6707560"/>
                  </a:ext>
                </a:extLst>
              </a:tr>
              <a:tr h="4777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 600mm x 300mm wall tiles of approved color.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6674595"/>
                  </a:ext>
                </a:extLst>
              </a:tr>
              <a:tr h="4777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Tile grout of required colour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Kg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909045"/>
                  </a:ext>
                </a:extLst>
              </a:tr>
              <a:tr h="4777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500mm x 700mm Rectangular, beveled edge wall-mounted mirror - (Model FLM 5) 4mm Thickness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61382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154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1B042-B1DA-4A37-97D0-3A8F822D8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Bill of Materials Cont..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01696D2-DAD9-4D7E-844A-BDD35F25AF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0576974"/>
              </p:ext>
            </p:extLst>
          </p:nvPr>
        </p:nvGraphicFramePr>
        <p:xfrm>
          <a:off x="943535" y="1585535"/>
          <a:ext cx="6631643" cy="4907340"/>
        </p:xfrm>
        <a:graphic>
          <a:graphicData uri="http://schemas.openxmlformats.org/drawingml/2006/table">
            <a:tbl>
              <a:tblPr/>
              <a:tblGrid>
                <a:gridCol w="513719">
                  <a:extLst>
                    <a:ext uri="{9D8B030D-6E8A-4147-A177-3AD203B41FA5}">
                      <a16:colId xmlns:a16="http://schemas.microsoft.com/office/drawing/2014/main" val="4276078885"/>
                    </a:ext>
                  </a:extLst>
                </a:gridCol>
                <a:gridCol w="4639036">
                  <a:extLst>
                    <a:ext uri="{9D8B030D-6E8A-4147-A177-3AD203B41FA5}">
                      <a16:colId xmlns:a16="http://schemas.microsoft.com/office/drawing/2014/main" val="104658370"/>
                    </a:ext>
                  </a:extLst>
                </a:gridCol>
                <a:gridCol w="716093">
                  <a:extLst>
                    <a:ext uri="{9D8B030D-6E8A-4147-A177-3AD203B41FA5}">
                      <a16:colId xmlns:a16="http://schemas.microsoft.com/office/drawing/2014/main" val="3608849388"/>
                    </a:ext>
                  </a:extLst>
                </a:gridCol>
                <a:gridCol w="762795">
                  <a:extLst>
                    <a:ext uri="{9D8B030D-6E8A-4147-A177-3AD203B41FA5}">
                      <a16:colId xmlns:a16="http://schemas.microsoft.com/office/drawing/2014/main" val="3712057687"/>
                    </a:ext>
                  </a:extLst>
                </a:gridCol>
              </a:tblGrid>
              <a:tr h="4907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Pedal Dustbin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3559309"/>
                  </a:ext>
                </a:extLst>
              </a:tr>
              <a:tr h="4907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Wooden Detergent Rack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2654561"/>
                  </a:ext>
                </a:extLst>
              </a:tr>
              <a:tr h="4907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5W LED Bulb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4546837"/>
                  </a:ext>
                </a:extLst>
              </a:tr>
              <a:tr h="4907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Bag Racks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5887886"/>
                  </a:ext>
                </a:extLst>
              </a:tr>
              <a:tr h="4907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a bathroom  Doors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8059837"/>
                  </a:ext>
                </a:extLst>
              </a:tr>
              <a:tr h="4907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Door locks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0881588"/>
                  </a:ext>
                </a:extLst>
              </a:tr>
              <a:tr h="4907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IDC-A0222 Soap Wire Basket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7862431"/>
                  </a:ext>
                </a:extLst>
              </a:tr>
              <a:tr h="4907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Model  IDC-A0308 Paper Holder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8684298"/>
                  </a:ext>
                </a:extLst>
              </a:tr>
              <a:tr h="4907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SCL 01 Chrome Metal Flex Bidet Spray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2531564"/>
                  </a:ext>
                </a:extLst>
              </a:tr>
              <a:tr h="4907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a Disable Toilet Door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9122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788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6F02E-CC51-4164-9C0E-BB8C38854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Estimated Budget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00853BC-EC6E-4360-B18B-98369D7685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9702182"/>
              </p:ext>
            </p:extLst>
          </p:nvPr>
        </p:nvGraphicFramePr>
        <p:xfrm>
          <a:off x="959596" y="1609725"/>
          <a:ext cx="8130616" cy="4883147"/>
        </p:xfrm>
        <a:graphic>
          <a:graphicData uri="http://schemas.openxmlformats.org/drawingml/2006/table">
            <a:tbl>
              <a:tblPr/>
              <a:tblGrid>
                <a:gridCol w="479983">
                  <a:extLst>
                    <a:ext uri="{9D8B030D-6E8A-4147-A177-3AD203B41FA5}">
                      <a16:colId xmlns:a16="http://schemas.microsoft.com/office/drawing/2014/main" val="1371968891"/>
                    </a:ext>
                  </a:extLst>
                </a:gridCol>
                <a:gridCol w="4334389">
                  <a:extLst>
                    <a:ext uri="{9D8B030D-6E8A-4147-A177-3AD203B41FA5}">
                      <a16:colId xmlns:a16="http://schemas.microsoft.com/office/drawing/2014/main" val="158901802"/>
                    </a:ext>
                  </a:extLst>
                </a:gridCol>
                <a:gridCol w="669067">
                  <a:extLst>
                    <a:ext uri="{9D8B030D-6E8A-4147-A177-3AD203B41FA5}">
                      <a16:colId xmlns:a16="http://schemas.microsoft.com/office/drawing/2014/main" val="2241971980"/>
                    </a:ext>
                  </a:extLst>
                </a:gridCol>
                <a:gridCol w="712701">
                  <a:extLst>
                    <a:ext uri="{9D8B030D-6E8A-4147-A177-3AD203B41FA5}">
                      <a16:colId xmlns:a16="http://schemas.microsoft.com/office/drawing/2014/main" val="1442764319"/>
                    </a:ext>
                  </a:extLst>
                </a:gridCol>
                <a:gridCol w="901786">
                  <a:extLst>
                    <a:ext uri="{9D8B030D-6E8A-4147-A177-3AD203B41FA5}">
                      <a16:colId xmlns:a16="http://schemas.microsoft.com/office/drawing/2014/main" val="697049032"/>
                    </a:ext>
                  </a:extLst>
                </a:gridCol>
                <a:gridCol w="1032690">
                  <a:extLst>
                    <a:ext uri="{9D8B030D-6E8A-4147-A177-3AD203B41FA5}">
                      <a16:colId xmlns:a16="http://schemas.microsoft.com/office/drawing/2014/main" val="2183229103"/>
                    </a:ext>
                  </a:extLst>
                </a:gridCol>
              </a:tblGrid>
              <a:tr h="5113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Serial No.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Required Item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Unit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Quantity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Rate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Amount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8340104"/>
                  </a:ext>
                </a:extLst>
              </a:tr>
              <a:tr h="4857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model EFI Pedestal Wash basin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17,880.60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89,403.00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218600"/>
                  </a:ext>
                </a:extLst>
              </a:tr>
              <a:tr h="4857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model EFI Water Closet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38,203.25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76,406.50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5158011"/>
                  </a:ext>
                </a:extLst>
              </a:tr>
              <a:tr h="4857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model N091215 Cold Water Tap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5,336.00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16,008.00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956164"/>
                  </a:ext>
                </a:extLst>
              </a:tr>
              <a:tr h="4857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model A603 Angle valves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1,950.00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15,600.00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80508"/>
                  </a:ext>
                </a:extLst>
              </a:tr>
              <a:tr h="4857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model SD9A126 Rocell Wall Mounted Tap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8,107.00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24,321.00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0681913"/>
                  </a:ext>
                </a:extLst>
              </a:tr>
              <a:tr h="4857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 600mm x 600 mm floor tiles of approved color.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3765749"/>
                  </a:ext>
                </a:extLst>
              </a:tr>
              <a:tr h="4857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 600mm x 300mm wall tiles of approved color.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950.00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7126972"/>
                  </a:ext>
                </a:extLst>
              </a:tr>
              <a:tr h="4857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Tile grout of required colour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Kg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360.00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9231266"/>
                  </a:ext>
                </a:extLst>
              </a:tr>
              <a:tr h="4857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500mm x 700mm Rectangular, beveled edge wall-mounted mirror - (Model FLM 5) 4mm Thickness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14,776.00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44,328.00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31181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2318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6F02E-CC51-4164-9C0E-BB8C38854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Estimated Budget Cont..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6BE18DF-3129-4138-B931-B729C9762F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767108"/>
              </p:ext>
            </p:extLst>
          </p:nvPr>
        </p:nvGraphicFramePr>
        <p:xfrm>
          <a:off x="950632" y="1607157"/>
          <a:ext cx="8265085" cy="4957426"/>
        </p:xfrm>
        <a:graphic>
          <a:graphicData uri="http://schemas.openxmlformats.org/drawingml/2006/table">
            <a:tbl>
              <a:tblPr/>
              <a:tblGrid>
                <a:gridCol w="487921">
                  <a:extLst>
                    <a:ext uri="{9D8B030D-6E8A-4147-A177-3AD203B41FA5}">
                      <a16:colId xmlns:a16="http://schemas.microsoft.com/office/drawing/2014/main" val="573803354"/>
                    </a:ext>
                  </a:extLst>
                </a:gridCol>
                <a:gridCol w="4406074">
                  <a:extLst>
                    <a:ext uri="{9D8B030D-6E8A-4147-A177-3AD203B41FA5}">
                      <a16:colId xmlns:a16="http://schemas.microsoft.com/office/drawing/2014/main" val="392784555"/>
                    </a:ext>
                  </a:extLst>
                </a:gridCol>
                <a:gridCol w="680132">
                  <a:extLst>
                    <a:ext uri="{9D8B030D-6E8A-4147-A177-3AD203B41FA5}">
                      <a16:colId xmlns:a16="http://schemas.microsoft.com/office/drawing/2014/main" val="953563645"/>
                    </a:ext>
                  </a:extLst>
                </a:gridCol>
                <a:gridCol w="724489">
                  <a:extLst>
                    <a:ext uri="{9D8B030D-6E8A-4147-A177-3AD203B41FA5}">
                      <a16:colId xmlns:a16="http://schemas.microsoft.com/office/drawing/2014/main" val="3222137303"/>
                    </a:ext>
                  </a:extLst>
                </a:gridCol>
                <a:gridCol w="916700">
                  <a:extLst>
                    <a:ext uri="{9D8B030D-6E8A-4147-A177-3AD203B41FA5}">
                      <a16:colId xmlns:a16="http://schemas.microsoft.com/office/drawing/2014/main" val="2541521910"/>
                    </a:ext>
                  </a:extLst>
                </a:gridCol>
                <a:gridCol w="1049769">
                  <a:extLst>
                    <a:ext uri="{9D8B030D-6E8A-4147-A177-3AD203B41FA5}">
                      <a16:colId xmlns:a16="http://schemas.microsoft.com/office/drawing/2014/main" val="1957017790"/>
                    </a:ext>
                  </a:extLst>
                </a:gridCol>
              </a:tblGrid>
              <a:tr h="4441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Pedal Dustbin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4858971"/>
                  </a:ext>
                </a:extLst>
              </a:tr>
              <a:tr h="4441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Wooden Detergent Rack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263564"/>
                  </a:ext>
                </a:extLst>
              </a:tr>
              <a:tr h="4441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5W LED Bulb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669613"/>
                  </a:ext>
                </a:extLst>
              </a:tr>
              <a:tr h="4441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Bag Racks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8499332"/>
                  </a:ext>
                </a:extLst>
              </a:tr>
              <a:tr h="5158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a bathroom  Doors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4745067"/>
                  </a:ext>
                </a:extLst>
              </a:tr>
              <a:tr h="4441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Door locks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6169204"/>
                  </a:ext>
                </a:extLst>
              </a:tr>
              <a:tr h="4441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IDC-A0222 Soap Wire Basket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13,955.00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55,820.00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6955644"/>
                  </a:ext>
                </a:extLst>
              </a:tr>
              <a:tr h="4441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Model  IDC-A0308 Paper Holder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7,696.00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15,392.00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5820372"/>
                  </a:ext>
                </a:extLst>
              </a:tr>
              <a:tr h="4441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SCL 01 Chrome Metal Flex Bidet Spray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9,113.00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18,226.00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0660744"/>
                  </a:ext>
                </a:extLst>
              </a:tr>
              <a:tr h="4441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Supply and Installation of a Disable Toilet Door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Nos.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6476125"/>
                  </a:ext>
                </a:extLst>
              </a:tr>
              <a:tr h="44415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 Total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355,504.50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00592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3573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FE141-84CA-455A-933E-2DAD2BBB4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situation of the Washroom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AC309C-2C4D-4C39-85CB-89165DC791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497" y="1690688"/>
            <a:ext cx="3432362" cy="45764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84481EB-4043-4F57-850B-55E8BCCD59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0870" y="2229969"/>
            <a:ext cx="4796118" cy="3597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82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962A9-39CD-4540-BD8A-E54995B95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situation of the Washroom Cont..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1945DD-9B40-4F9E-94E3-AD09E9C1FE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517" y="2176181"/>
            <a:ext cx="4796118" cy="35970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C7FBDB7-2BEF-4667-9939-99103A2AA4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753" y="2176181"/>
            <a:ext cx="4796118" cy="3597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5747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962A9-39CD-4540-BD8A-E54995B95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situation of the Washroom Cont..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44CC8B-0B78-41B8-B2AD-E02A015BA3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1" y="1690687"/>
            <a:ext cx="3468220" cy="46242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3EC6E93-AD7A-4386-8014-169A3C9743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6420" y="1690688"/>
            <a:ext cx="3468219" cy="462429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BBBF9F0-6830-4F08-8FA1-08C487B0F6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4188" y="1690687"/>
            <a:ext cx="3468219" cy="4624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7283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962A9-39CD-4540-BD8A-E54995B95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situation of the Washroom Cont..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279485-BF94-49A7-9481-C2BDF89314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765" y="1870168"/>
            <a:ext cx="5491007" cy="41182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E1F647F-69EB-467C-9BF9-E2D3C63CA4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167" y="1690688"/>
            <a:ext cx="3504079" cy="4672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2145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962A9-39CD-4540-BD8A-E54995B95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situation of the Washroom Cont..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F668AE-8196-442B-92BC-541B281E8C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906" y="1690688"/>
            <a:ext cx="3459255" cy="46123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7797A8-65A9-40A6-80FA-D51F18FF25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372" y="1690688"/>
            <a:ext cx="3459255" cy="46123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6DA8CB-F81C-4564-9D1A-2E0DCBD506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3838" y="1690688"/>
            <a:ext cx="3459254" cy="4612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2019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962A9-39CD-4540-BD8A-E54995B95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8231"/>
            <a:ext cx="10515600" cy="1325563"/>
          </a:xfrm>
        </p:spPr>
        <p:txBody>
          <a:bodyPr/>
          <a:lstStyle/>
          <a:p>
            <a:r>
              <a:rPr lang="en-US" dirty="0"/>
              <a:t>Current situation of the Washroom Cont..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42E563-CD25-4FCF-9479-D6930BA7FD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485" y="1663794"/>
            <a:ext cx="3418284" cy="45577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8EB684F-FEA2-4A99-A550-30B32ADA3A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076" y="1663794"/>
            <a:ext cx="3418284" cy="45577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601A29-31AD-4FC5-AD8A-B318875212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1801" y="1663794"/>
            <a:ext cx="3418284" cy="4557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6029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962A9-39CD-4540-BD8A-E54995B95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situation of the Washroom Cont..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3EED15-1556-4B49-8B39-C0FC8BE759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002" y="1851212"/>
            <a:ext cx="3369609" cy="44928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76325D-B2DD-4A38-BB7C-69DDF3AC7A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447" y="2134346"/>
            <a:ext cx="5235391" cy="3926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250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962A9-39CD-4540-BD8A-E54995B95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situation of the Washroom Cont..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377E10-FEB7-4125-B3BE-5DDAF24C30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18" y="1835523"/>
            <a:ext cx="5414682" cy="40610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7DE27F-F633-4FCF-B398-AFB33CED6C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330" y="1835523"/>
            <a:ext cx="5414682" cy="406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9444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962A9-39CD-4540-BD8A-E54995B95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situation of the Washroom Cont..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AB140D-F760-4C4D-829D-B90347D287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294" y="1690688"/>
            <a:ext cx="6257365" cy="469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210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1003</TotalTime>
  <Words>680</Words>
  <Application>Microsoft Office PowerPoint</Application>
  <PresentationFormat>Widescreen</PresentationFormat>
  <Paragraphs>225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Office Theme</vt:lpstr>
      <vt:lpstr>Project : Renovation of Male Washroom (near the DOII)</vt:lpstr>
      <vt:lpstr>Proposed Location</vt:lpstr>
      <vt:lpstr>Proposed Renovations for the Washroom</vt:lpstr>
      <vt:lpstr>Bill of Materials</vt:lpstr>
      <vt:lpstr>Bill of Materials Cont..</vt:lpstr>
      <vt:lpstr>Estimated Budget</vt:lpstr>
      <vt:lpstr>Estimated Budget Cont..</vt:lpstr>
      <vt:lpstr>Current situation of the Washroom</vt:lpstr>
      <vt:lpstr>Current situation of the Washroom Cont..</vt:lpstr>
      <vt:lpstr>Current situation of the Washroom Cont..</vt:lpstr>
      <vt:lpstr>Current situation of the Washroom Cont..</vt:lpstr>
      <vt:lpstr>Current situation of the Washroom Cont..</vt:lpstr>
      <vt:lpstr>Current situation of the Washroom Cont..</vt:lpstr>
      <vt:lpstr>Current situation of the Washroom Cont..</vt:lpstr>
      <vt:lpstr>Current situation of the Washroom Cont..</vt:lpstr>
      <vt:lpstr>Current situation of the Washroom Cont..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Diamond Jubilee Facelift and Learning Process Improvement Projects Faculty of Engineering University of Peradeniya</dc:title>
  <dc:creator>ASUS</dc:creator>
  <cp:lastModifiedBy>ASUS</cp:lastModifiedBy>
  <cp:revision>30</cp:revision>
  <dcterms:created xsi:type="dcterms:W3CDTF">2024-09-03T08:24:47Z</dcterms:created>
  <dcterms:modified xsi:type="dcterms:W3CDTF">2024-10-04T03:35:25Z</dcterms:modified>
</cp:coreProperties>
</file>